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1"/>
  </p:notesMasterIdLst>
  <p:sldIdLst>
    <p:sldId id="294" r:id="rId3"/>
    <p:sldId id="637" r:id="rId4"/>
    <p:sldId id="638" r:id="rId5"/>
    <p:sldId id="295" r:id="rId6"/>
    <p:sldId id="727" r:id="rId7"/>
    <p:sldId id="642" r:id="rId8"/>
    <p:sldId id="664" r:id="rId9"/>
    <p:sldId id="660" r:id="rId10"/>
    <p:sldId id="661" r:id="rId11"/>
    <p:sldId id="445" r:id="rId12"/>
    <p:sldId id="716" r:id="rId13"/>
    <p:sldId id="724" r:id="rId14"/>
    <p:sldId id="600" r:id="rId15"/>
    <p:sldId id="721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717" r:id="rId25"/>
    <p:sldId id="620" r:id="rId26"/>
    <p:sldId id="621" r:id="rId27"/>
    <p:sldId id="692" r:id="rId28"/>
    <p:sldId id="629" r:id="rId29"/>
    <p:sldId id="728" r:id="rId30"/>
    <p:sldId id="698" r:id="rId31"/>
    <p:sldId id="679" r:id="rId32"/>
    <p:sldId id="729" r:id="rId33"/>
    <p:sldId id="718" r:id="rId34"/>
    <p:sldId id="627" r:id="rId35"/>
    <p:sldId id="628" r:id="rId36"/>
    <p:sldId id="700" r:id="rId37"/>
    <p:sldId id="702" r:id="rId38"/>
    <p:sldId id="703" r:id="rId39"/>
    <p:sldId id="704" r:id="rId40"/>
    <p:sldId id="701" r:id="rId41"/>
    <p:sldId id="706" r:id="rId42"/>
    <p:sldId id="719" r:id="rId43"/>
    <p:sldId id="705" r:id="rId44"/>
    <p:sldId id="720" r:id="rId45"/>
    <p:sldId id="710" r:id="rId46"/>
    <p:sldId id="726" r:id="rId47"/>
    <p:sldId id="723" r:id="rId48"/>
    <p:sldId id="655" r:id="rId49"/>
    <p:sldId id="712" r:id="rId5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2" clrIdx="0"/>
  <p:cmAuthor id="1" name="Microsoft Office ユーザー" initials="Office" lastIdx="16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AC200"/>
    <a:srgbClr val="0000FF"/>
    <a:srgbClr val="595959"/>
    <a:srgbClr val="82878C"/>
    <a:srgbClr val="F2F2F2"/>
    <a:srgbClr val="E4E4EC"/>
    <a:srgbClr val="DEDEDE"/>
    <a:srgbClr val="FAFAFC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87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1056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notesMaster" Target="notesMasters/notesMaster1.xml"/><Relationship Id="rId52" Type="http://schemas.openxmlformats.org/officeDocument/2006/relationships/commentAuthors" Target="commentAuthors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4:53:49.617" idx="13">
    <p:pos x="4452" y="2314"/>
    <p:text>Needs/problems/troubles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5:02:16.797" idx="16">
    <p:pos x="557" y="674"/>
    <p:text>Can simplify more!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4:54:18.713" idx="14">
    <p:pos x="3378" y="0"/>
    <p:text>Proposal/action/solution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4:09:44.763" idx="7">
    <p:pos x="371" y="635"/>
    <p:text>文字ばかりで寂しい</p:text>
    <p:extLst>
      <p:ext uri="{C676402C-5697-4E1C-873F-D02D1690AC5C}">
        <p15:threadingInfo xmlns:p15="http://schemas.microsoft.com/office/powerpoint/2012/main" timeZoneBias="-540"/>
      </p:ext>
    </p:extLst>
  </p:cm>
  <p:cm authorId="1" dt="2018-03-27T14:09:59.778" idx="8">
    <p:pos x="371" y="771"/>
    <p:text>表記を統一したい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18-03-27T14:10:07.846" idx="9">
    <p:pos x="371" y="907"/>
    <p:text>文言をさらに簡略化したい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5:01:12.113" idx="15">
    <p:pos x="606" y="1611"/>
    <p:text>Change image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2018/3/27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7591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14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word “mission”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includes</a:t>
            </a: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“product planning”, “software development project”,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57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5373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697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4291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3274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6246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582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From Google.</a:t>
            </a:r>
            <a:b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The same as 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at Microsoft, Amazon, Apple,</a:t>
            </a: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Google changed “SET” as “SETI” in 2016.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Not QA who acts as the quality gate after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Work with developers to enhance their productivity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with automated test scripts.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2018年3月27日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2018年3月27日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comments" Target="../comments/comment5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odernagile.org/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://agilemanifesto.org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Product Ownership Edition-</a:t>
            </a:r>
            <a:endParaRPr lang="ja-JP" altLang="en-US" sz="400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128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First Challenge</a:t>
            </a:r>
            <a:endParaRPr kumimoji="1" lang="ja-JP" altLang="en-US" sz="4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Confusion/disagreements</a:t>
            </a: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about SET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among</a:t>
            </a: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stakeholders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shared understanding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verbalized needs/problems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leaders to solve them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855" y="4920331"/>
            <a:ext cx="2298290" cy="19376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7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Share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understanding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discovering/verbalizing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Establish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proposals/milestones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solve above needs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Iterative consensus on above ones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managers/executive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Re-examine solutions/milestones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constantly/iteratively</a:t>
            </a: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85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by iterative hypothesis and test cycle</a:t>
            </a: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Persona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Interview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Story Mapping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532" y="3653684"/>
            <a:ext cx="2962139" cy="23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4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Discover/Verbalize Needs</a:t>
            </a:r>
            <a:endParaRPr kumimoji="1" lang="ja-JP" altLang="en-US" sz="44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Analyze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target products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test</a:t>
            </a:r>
          </a:p>
          <a:p>
            <a:pPr marL="703263" lvl="1" indent="-703263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Analyze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outage reports</a:t>
            </a:r>
          </a:p>
          <a:p>
            <a:pPr marL="703263" lvl="1" indent="-703263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Talk to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stakeholders</a:t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directly</a:t>
            </a: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4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Analyze Target Products</a:t>
            </a:r>
            <a:endParaRPr kumimoji="1" lang="ja-JP" altLang="en-US" sz="44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Visualize</a:t>
            </a:r>
            <a:b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by Continuous Integration</a:t>
            </a:r>
          </a:p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and Static Code Analysis: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Code coverage</a:t>
            </a: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 amount of technical debts</a:t>
            </a: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Priority to improve</a:t>
            </a: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Analyze Outage Reports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Reports == Treasure-trove</a:t>
            </a: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We can know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products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which outages often occur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causes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of outages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impact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on sales/profit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how to reduce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outage and MTTR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Talk to Stakeholders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Troubles == Src of Ideas</a:t>
            </a: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They may have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troubles</a:t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but not verbalized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If we verbalize their troubles,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they will follow us.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Direct and honest conversation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is good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to know troubles deeply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Explain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ow to promote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mission</a:t>
            </a: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</a:t>
            </a: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Establish Proposals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Decide target products based on</a:t>
            </a:r>
          </a:p>
          <a:p>
            <a:pPr marL="947738" lvl="1" indent="-4349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frequency of outages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947738" lvl="1" indent="-4349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impact </a:t>
            </a:r>
            <a:r>
              <a:rPr lang="en-US" altLang="ja-JP" sz="28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sales/profit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rgbClr val="7F7F7F"/>
                </a:solidFill>
              </a:rPr>
              <a:t>Aim to </a:t>
            </a:r>
            <a:r>
              <a:rPr lang="en-US" altLang="ja-JP" sz="2800" dirty="0" smtClean="0">
                <a:solidFill>
                  <a:srgbClr val="44C404"/>
                </a:solidFill>
              </a:rPr>
              <a:t>make failure detection faster</a:t>
            </a:r>
            <a:r>
              <a:rPr lang="en-US" altLang="ja-JP" sz="2800" dirty="0" smtClean="0">
                <a:solidFill>
                  <a:srgbClr val="7F7F7F"/>
                </a:solidFill>
              </a:rPr>
              <a:t> and </a:t>
            </a:r>
            <a:r>
              <a:rPr lang="en-US" altLang="ja-JP" sz="2800" dirty="0" smtClean="0">
                <a:solidFill>
                  <a:srgbClr val="44C404"/>
                </a:solidFill>
              </a:rPr>
              <a:t>reduce MTTR</a:t>
            </a:r>
          </a:p>
          <a:p>
            <a:pPr marL="1028687" lvl="1" indent="-514350"/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Utilize Test Automation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Work with developers and QA</a:t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rgbClr val="7F7F7F"/>
                </a:solidFill>
              </a:rPr>
              <a:t>Provide knowledge and mechanism</a:t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en-US" altLang="ja-JP" sz="2800" dirty="0" smtClean="0">
                <a:solidFill>
                  <a:srgbClr val="7F7F7F"/>
                </a:solidFill>
              </a:rPr>
              <a:t>to </a:t>
            </a:r>
            <a:r>
              <a:rPr lang="en-US" altLang="ja-JP" sz="2800" dirty="0" smtClean="0">
                <a:solidFill>
                  <a:srgbClr val="44C404"/>
                </a:solidFill>
              </a:rPr>
              <a:t>lead developer-testing</a:t>
            </a:r>
            <a:endParaRPr lang="ja-JP" altLang="en-US" sz="2800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Iterative Consensus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Propose ideas and get feedback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Discover proper solutions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gradually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Achieve a consensus on solutions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step-by-step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Re-examine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solutions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constantly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Discover/verbalize needs</a:t>
            </a:r>
            <a:endParaRPr lang="ja-JP" altLang="en-US" sz="2800" smtClean="0">
              <a:solidFill>
                <a:srgbClr val="44C404"/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Share understanding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based on 3 KPIs</a:t>
            </a:r>
          </a:p>
          <a:p>
            <a:pPr marL="471488" lvl="1" indent="-457200">
              <a:lnSpc>
                <a:spcPct val="150000"/>
              </a:lnSpc>
            </a:pPr>
            <a:r>
              <a:rPr lang="en-US" altLang="ja-JP" sz="28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Iterative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consensus/re-examination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solutions/milestones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stakeholders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833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Discovered needs</a:t>
            </a:r>
          </a:p>
          <a:p>
            <a:pPr indent="-1574"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Why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&amp; 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en-US" altLang="ja-JP" sz="4000" dirty="0" smtClean="0">
                <a:solidFill>
                  <a:srgbClr val="FF0000"/>
                </a:solidFill>
              </a:rPr>
              <a:t>How should we achieve? </a:t>
            </a:r>
            <a:r>
              <a:rPr lang="en-US" altLang="ja-JP" sz="4000" dirty="0">
                <a:solidFill>
                  <a:srgbClr val="FF0000"/>
                </a:solidFill>
              </a:rPr>
              <a:t>(</a:t>
            </a:r>
            <a:r>
              <a:rPr lang="en-US" altLang="ja-JP" sz="4000" dirty="0" smtClean="0">
                <a:solidFill>
                  <a:srgbClr val="FF0000"/>
                </a:solidFill>
              </a:rPr>
              <a:t>How</a:t>
            </a:r>
            <a:r>
              <a:rPr lang="en-US" altLang="ja-JP" sz="4000" dirty="0">
                <a:solidFill>
                  <a:srgbClr val="FF0000"/>
                </a:solidFill>
              </a:rPr>
              <a:t>)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 target products</a:t>
            </a:r>
            <a:b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by utilizing Test Automation</a:t>
            </a: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*Example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eXtreme Programming (XP)</a:t>
            </a:r>
          </a:p>
          <a:p>
            <a:pPr marL="14288" lvl="1" indent="-14288" algn="ctr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Built mechanism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learn products very quickly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8" y="3089823"/>
            <a:ext cx="4103276" cy="3768175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928461" y="5749871"/>
            <a:ext cx="1239864" cy="245238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927855" y="4280723"/>
            <a:ext cx="1239864" cy="245238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Run Products to Know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Run 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scripts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where you want to know</a:t>
            </a:r>
          </a:p>
          <a:p>
            <a:pPr marL="1116013" lvl="1" indent="-39687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Running products/features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is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 best way to learn</a:t>
            </a:r>
          </a:p>
          <a:p>
            <a:pPr marL="1116013" lvl="1" indent="-39687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Current behavior is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truth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Easy to Run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xUnit tools are very common globally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 easy to understand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*Example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1832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Good for Trial and Error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 Test 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 does not harm products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if you write test scripts properly</a:t>
            </a:r>
          </a:p>
          <a:p>
            <a:pPr marL="1069975" lvl="1" indent="-35083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62050" lvl="1" indent="-4429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can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fail a lot with safe</a:t>
            </a:r>
          </a:p>
          <a:p>
            <a:pPr marL="1162050" lvl="1" indent="-442913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62050" lvl="1" indent="-4429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can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try a lot</a:t>
            </a: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Another/Real 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Share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xperience</a:t>
            </a:r>
            <a:endParaRPr lang="en-US" altLang="ja-JP" sz="6600" i="1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 </a:t>
            </a: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== Psychological Safety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from 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378" y="1392254"/>
            <a:ext cx="3713245" cy="3713245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30298" y="5084706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Achieved a consensus</a:t>
            </a:r>
          </a:p>
          <a:p>
            <a:pPr algn="ctr"/>
            <a:r>
              <a:rPr lang="en-US" altLang="ja-JP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 SET activities</a:t>
            </a:r>
          </a:p>
          <a:p>
            <a:pPr algn="ctr"/>
            <a:r>
              <a:rPr lang="en-US" altLang="ja-JP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ith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managers/executive</a:t>
            </a:r>
          </a:p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based on test scripts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ithin 45 days!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7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9025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Deliver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(executable)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deliverables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スクリーンショット 2018-03-20 午前8.09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92" y="1162762"/>
            <a:ext cx="5243017" cy="459527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84233" y="2387034"/>
            <a:ext cx="5192182" cy="917658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278681"/>
            <a:ext cx="5192182" cy="86195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http://agilemanifesto.org/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principles.html</a:t>
            </a:r>
            <a:endParaRPr lang="en-US" altLang="ja-JP" sz="20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Values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elivered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Values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D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elivered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Utilize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“3 KPIs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ja-JP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Sales</a:t>
            </a:r>
            <a:r>
              <a:rPr lang="en-US" altLang="ja-JP" sz="2800" b="1" u="sng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and Profit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Employee Satisfaction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Executives/Managers/QA</a:t>
            </a: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Developers/QA</a:t>
            </a: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Make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ig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Impacts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endParaRPr lang="en-US" altLang="ja-JP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Product Team</a:t>
            </a: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QA/Test</a:t>
            </a: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Automators</a:t>
            </a: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197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発見・雇用・育成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659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3" y="4356462"/>
            <a:ext cx="3600414" cy="25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Found </a:t>
            </a:r>
            <a:r>
              <a:rPr lang="en-US" altLang="ja-JP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at </a:t>
            </a:r>
            <a:r>
              <a:rPr lang="en-US" altLang="ja-JP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8339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Answer/Solution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Contribute to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business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Automation!</a:t>
            </a: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1" y="1162800"/>
            <a:ext cx="7858999" cy="5198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Let’s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</a:t>
            </a:r>
            <a:r>
              <a:rPr lang="en-US" altLang="ja-JP" sz="60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ontribute to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business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Agile!</a:t>
            </a: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kumimoji="1" lang="en-US" altLang="ja-JP" sz="7200" dirty="0" smtClean="0">
                <a:solidFill>
                  <a:srgbClr val="44C404"/>
                </a:solidFill>
              </a:rPr>
              <a:t>Background</a:t>
            </a:r>
            <a:endParaRPr kumimoji="1" lang="ja-JP" altLang="en-US" sz="7200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7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Found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nd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at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 is SET?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oftware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ngineer in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0">
              <a:buNone/>
            </a:pP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[Summary]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utomator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Tester and developer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Improve processes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with (automated) test</a:t>
            </a:r>
          </a:p>
          <a:p>
            <a:pPr marL="534988" lvl="1" indent="-352425">
              <a:buFont typeface="Arial" panose="020B0604020202020204" pitchFamily="34" charset="0"/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352425">
              <a:buFont typeface="Arial" panose="020B0604020202020204" pitchFamily="34" charset="0"/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from 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What should I do?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Needed stakeholders’ huge supports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Details of products to test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lead new activities smoothly as a newbie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 was a newbie at that time!</a:t>
            </a:r>
            <a:endParaRPr lang="ja-JP" altLang="en-US" sz="24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Confusion/disagreements about SET role</a:t>
            </a: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Challenges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Deliver values quickly/periodically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Learn quickly from experiments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Discover needs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What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should I do?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Needed stakeholders’ huge supports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Details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of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products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test</a:t>
            </a: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2977</TotalTime>
  <Words>980</Words>
  <Application>Microsoft Macintosh PowerPoint</Application>
  <PresentationFormat>画面に合わせる (4:3)</PresentationFormat>
  <Paragraphs>380</Paragraphs>
  <Slides>48</Slides>
  <Notes>45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48</vt:i4>
      </vt:variant>
    </vt:vector>
  </HeadingPairs>
  <TitlesOfParts>
    <vt:vector size="58" baseType="lpstr">
      <vt:lpstr>Calibri</vt:lpstr>
      <vt:lpstr>Franklin Gothic Book</vt:lpstr>
      <vt:lpstr>HGPSoeiKakugothicUB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 An Agile Way  As an SET  At LINE </vt:lpstr>
      <vt:lpstr>Objective</vt:lpstr>
      <vt:lpstr>Another/Real Objective</vt:lpstr>
      <vt:lpstr>Hiroyuki Ito (The HIRO)</vt:lpstr>
      <vt:lpstr>Background</vt:lpstr>
      <vt:lpstr>My Mission (2017/09-)</vt:lpstr>
      <vt:lpstr>What is SET?</vt:lpstr>
      <vt:lpstr>Challenges</vt:lpstr>
      <vt:lpstr>Solutions</vt:lpstr>
      <vt:lpstr>Agenda</vt:lpstr>
      <vt:lpstr>PowerPoint プレゼンテーション</vt:lpstr>
      <vt:lpstr>First Challenge</vt:lpstr>
      <vt:lpstr>Solutions</vt:lpstr>
      <vt:lpstr>“3 KPIs” as Criteria</vt:lpstr>
      <vt:lpstr>Agile Way</vt:lpstr>
      <vt:lpstr>1. Discover/Verbalize Needs</vt:lpstr>
      <vt:lpstr>1) Analyze Target Products</vt:lpstr>
      <vt:lpstr>2) Analyze Outage Reports</vt:lpstr>
      <vt:lpstr>3) Talk to Stakeholders</vt:lpstr>
      <vt:lpstr>2. Establish Proposals</vt:lpstr>
      <vt:lpstr>3. Iterative Consensus</vt:lpstr>
      <vt:lpstr>Summary</vt:lpstr>
      <vt:lpstr>PowerPoint プレゼンテーション</vt:lpstr>
      <vt:lpstr>Next Challenge</vt:lpstr>
      <vt:lpstr>Solution</vt:lpstr>
      <vt:lpstr>Agile Way</vt:lpstr>
      <vt:lpstr>1. Run Products to Know</vt:lpstr>
      <vt:lpstr>2. Easy to Run</vt:lpstr>
      <vt:lpstr>3. Good for Trial and Error</vt:lpstr>
      <vt:lpstr>== Psychological Safety</vt:lpstr>
      <vt:lpstr>Result</vt:lpstr>
      <vt:lpstr>PowerPoint プレゼンテーション</vt:lpstr>
      <vt:lpstr>Next Challenge</vt:lpstr>
      <vt:lpstr>Solution</vt:lpstr>
      <vt:lpstr>Agile Way</vt:lpstr>
      <vt:lpstr>Values Delivered (1)</vt:lpstr>
      <vt:lpstr>Values Delivered (2)</vt:lpstr>
      <vt:lpstr>Utilize “3 KPIs”</vt:lpstr>
      <vt:lpstr>Make Big Impacts</vt:lpstr>
      <vt:lpstr>Result</vt:lpstr>
      <vt:lpstr>PowerPoint プレゼンテーション</vt:lpstr>
      <vt:lpstr>s</vt:lpstr>
      <vt:lpstr>PowerPoint プレゼンテーション</vt:lpstr>
      <vt:lpstr>ミッション遂行のポイント</vt:lpstr>
      <vt:lpstr>“3 KPIs” as Criteria</vt:lpstr>
      <vt:lpstr>My Mission (2017/09-)</vt:lpstr>
      <vt:lpstr>My Answer/Solution</vt:lpstr>
      <vt:lpstr>Conclusion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4781</cp:revision>
  <dcterms:created xsi:type="dcterms:W3CDTF">2016-11-21T06:16:44Z</dcterms:created>
  <dcterms:modified xsi:type="dcterms:W3CDTF">2018-03-27T06:26:24Z</dcterms:modified>
</cp:coreProperties>
</file>